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283" r:id="rId15"/>
    <p:sldId id="285" r:id="rId16"/>
    <p:sldId id="284" r:id="rId17"/>
    <p:sldId id="288" r:id="rId18"/>
    <p:sldId id="289" r:id="rId19"/>
    <p:sldId id="290" r:id="rId20"/>
    <p:sldId id="291" r:id="rId21"/>
    <p:sldId id="292" r:id="rId22"/>
    <p:sldId id="328" r:id="rId23"/>
    <p:sldId id="329" r:id="rId24"/>
    <p:sldId id="330" r:id="rId25"/>
    <p:sldId id="269" r:id="rId26"/>
    <p:sldId id="310" r:id="rId27"/>
    <p:sldId id="311" r:id="rId28"/>
    <p:sldId id="312" r:id="rId29"/>
    <p:sldId id="313" r:id="rId30"/>
    <p:sldId id="314" r:id="rId31"/>
    <p:sldId id="315" r:id="rId32"/>
    <p:sldId id="318" r:id="rId33"/>
    <p:sldId id="320" r:id="rId34"/>
    <p:sldId id="321" r:id="rId35"/>
    <p:sldId id="322" r:id="rId36"/>
    <p:sldId id="323" r:id="rId37"/>
    <p:sldId id="324" r:id="rId38"/>
    <p:sldId id="327" r:id="rId39"/>
    <p:sldId id="325" r:id="rId40"/>
    <p:sldId id="326" r:id="rId41"/>
    <p:sldId id="316" r:id="rId42"/>
    <p:sldId id="317" r:id="rId43"/>
    <p:sldId id="268" r:id="rId44"/>
    <p:sldId id="295" r:id="rId45"/>
    <p:sldId id="296" r:id="rId46"/>
    <p:sldId id="301" r:id="rId47"/>
    <p:sldId id="302" r:id="rId48"/>
    <p:sldId id="303" r:id="rId49"/>
    <p:sldId id="304" r:id="rId50"/>
    <p:sldId id="294" r:id="rId51"/>
    <p:sldId id="297" r:id="rId52"/>
    <p:sldId id="334" r:id="rId53"/>
    <p:sldId id="335" r:id="rId54"/>
    <p:sldId id="336" r:id="rId55"/>
    <p:sldId id="337" r:id="rId56"/>
    <p:sldId id="298" r:id="rId57"/>
    <p:sldId id="300" r:id="rId58"/>
    <p:sldId id="333" r:id="rId59"/>
    <p:sldId id="308" r:id="rId60"/>
    <p:sldId id="309" r:id="rId61"/>
    <p:sldId id="281" r:id="rId62"/>
    <p:sldId id="277" r:id="rId63"/>
    <p:sldId id="276" r:id="rId64"/>
    <p:sldId id="305" r:id="rId65"/>
    <p:sldId id="272" r:id="rId66"/>
    <p:sldId id="273" r:id="rId67"/>
    <p:sldId id="274"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1599" autoAdjust="0"/>
    <p:restoredTop sz="78629" autoAdjust="0"/>
  </p:normalViewPr>
  <p:slideViewPr>
    <p:cSldViewPr>
      <p:cViewPr>
        <p:scale>
          <a:sx n="80" d="100"/>
          <a:sy n="80" d="100"/>
        </p:scale>
        <p:origin x="-1854" y="-330"/>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brendaneich.com/2011/01/harmony-of-my-dream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6.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line, you have options,</a:t>
            </a:r>
            <a:r>
              <a:rPr lang="en-US" baseline="0" dirty="0" smtClean="0"/>
              <a:t> even if they are </a:t>
            </a:r>
            <a:r>
              <a:rPr lang="en-US" baseline="0" dirty="0" err="1" smtClean="0"/>
              <a:t>controversionl</a:t>
            </a:r>
            <a:r>
              <a:rPr lang="en-US" baseline="0" dirty="0" smtClean="0"/>
              <a:t>. </a:t>
            </a:r>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presentation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34</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a:t>
            </a:r>
          </a:p>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 though it you believe the “old timers,” Smalltalk was pretty close. Of course, if that were true, we’d still be using it.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those three mind-bending axioms again.</a:t>
            </a:r>
          </a:p>
          <a:p>
            <a:endParaRPr lang="en-US" dirty="0" smtClean="0"/>
          </a:p>
          <a:p>
            <a:pPr marL="0" indent="0">
              <a:buFontTx/>
              <a:buNone/>
            </a:pPr>
            <a:r>
              <a:rPr lang="en-US" dirty="0" smtClean="0"/>
              <a:t>Hopefully, your mind has been changed in some small way today.</a:t>
            </a:r>
          </a:p>
          <a:p>
            <a:pPr marL="0" indent="0">
              <a:buFontTx/>
              <a:buNone/>
            </a:pPr>
            <a:endParaRPr lang="en-US" dirty="0" smtClean="0"/>
          </a:p>
          <a:p>
            <a:pPr marL="171450" indent="-171450">
              <a:buFontTx/>
              <a:buChar char="-"/>
            </a:pPr>
            <a:r>
              <a:rPr lang="en-US" dirty="0" smtClean="0"/>
              <a:t>Go create your own language!</a:t>
            </a:r>
          </a:p>
          <a:p>
            <a:pPr marL="171450" indent="-171450">
              <a:buFontTx/>
              <a:buChar char="-"/>
            </a:pPr>
            <a:r>
              <a:rPr lang="en-US" dirty="0" smtClean="0"/>
              <a:t>Things like this have a way of moving the web forward</a:t>
            </a:r>
          </a:p>
          <a:p>
            <a:pPr marL="628650" lvl="1" indent="-171450">
              <a:buFontTx/>
              <a:buChar char="-"/>
            </a:pPr>
            <a:r>
              <a:rPr lang="en-US" dirty="0" smtClean="0"/>
              <a:t>We</a:t>
            </a:r>
            <a:r>
              <a:rPr lang="en-US" baseline="0" dirty="0" smtClean="0"/>
              <a:t> can’t rely on just “design by committee”</a:t>
            </a:r>
          </a:p>
          <a:p>
            <a:pPr marL="628650" lvl="1" indent="-171450">
              <a:buFontTx/>
              <a:buChar char="-"/>
            </a:pPr>
            <a:r>
              <a:rPr lang="en-US" baseline="0" dirty="0" smtClean="0"/>
              <a:t>Whomever ships, wins!</a:t>
            </a:r>
          </a:p>
          <a:p>
            <a:pPr marL="457200" lvl="1" indent="0">
              <a:buFontTx/>
              <a:buNone/>
            </a:pP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42314763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66</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10/26/2011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10/26/2011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10/26/2011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a:t>
            </a:r>
            <a:r>
              <a:rPr lang="en-US" smtClean="0">
                <a:latin typeface="DistrictThin" pitchFamily="2" charset="0"/>
              </a:rPr>
              <a:t>that I </a:t>
            </a:r>
            <a:r>
              <a:rPr lang="en-US" dirty="0" smtClean="0">
                <a:latin typeface="DistrictThin" pitchFamily="2" charset="0"/>
              </a:rPr>
              <a:t>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Just JavaScript”</a:t>
            </a:r>
            <a:endParaRPr lang="en-US" dirty="0"/>
          </a:p>
        </p:txBody>
      </p:sp>
      <p:sp>
        <p:nvSpPr>
          <p:cNvPr id="3" name="Text Placeholder 2"/>
          <p:cNvSpPr>
            <a:spLocks noGrp="1"/>
          </p:cNvSpPr>
          <p:nvPr>
            <p:ph type="body"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language”</a:t>
            </a:r>
            <a:endParaRPr lang="en-US" dirty="0"/>
          </a:p>
        </p:txBody>
      </p:sp>
      <p:sp>
        <p:nvSpPr>
          <p:cNvPr id="3" name="Text Placeholder 2"/>
          <p:cNvSpPr>
            <a:spLocks noGrp="1"/>
          </p:cNvSpPr>
          <p:nvPr>
            <p:ph type="body"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body"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body"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body"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3" name="Text Placeholder 2"/>
          <p:cNvSpPr>
            <a:spLocks noGrp="1"/>
          </p:cNvSpPr>
          <p:nvPr>
            <p:ph type="body" idx="1"/>
          </p:nvPr>
        </p:nvSpPr>
        <p:spPr/>
        <p:txBody>
          <a:bodyPr>
            <a:normAutofit/>
          </a:bodyPr>
          <a:lstStyle/>
          <a:p>
            <a:r>
              <a:rPr lang="en-US" sz="2400" b="1" dirty="0" smtClean="0">
                <a:solidFill>
                  <a:schemeClr val="bg1"/>
                </a:solidFill>
              </a:rPr>
              <a:t>JavaScript, Linguistics and Cockney Rhyming Slang</a:t>
            </a:r>
            <a:endParaRPr lang="en-US" sz="2400" b="1" dirty="0">
              <a:solidFill>
                <a:schemeClr val="bg1"/>
              </a:solidFill>
            </a:endParaRPr>
          </a:p>
        </p:txBody>
      </p:sp>
    </p:spTree>
    <p:extLst>
      <p:ext uri="{BB962C8B-B14F-4D97-AF65-F5344CB8AC3E}">
        <p14:creationId xmlns:p14="http://schemas.microsoft.com/office/powerpoint/2010/main" val="4040676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400" dirty="0" smtClean="0">
                <a:solidFill>
                  <a:srgbClr val="00B050"/>
                </a:solidFill>
                <a:latin typeface="Consolas" pitchFamily="49" charset="0"/>
                <a:cs typeface="Consolas" pitchFamily="49" charset="0"/>
              </a:rPr>
              <a:t>(function() {</a:t>
            </a:r>
          </a:p>
          <a:p>
            <a:pPr marL="0" indent="0">
              <a:buNone/>
            </a:pP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var</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global, </a:t>
            </a:r>
            <a:r>
              <a:rPr lang="en-US" sz="2400" dirty="0" err="1">
                <a:latin typeface="Consolas" pitchFamily="49" charset="0"/>
                <a:cs typeface="Consolas" pitchFamily="49" charset="0"/>
              </a:rPr>
              <a:t>notGlobal</a:t>
            </a:r>
            <a:r>
              <a:rPr lang="en-US" sz="2400" dirty="0">
                <a:latin typeface="Consolas" pitchFamily="49" charset="0"/>
                <a:cs typeface="Consolas" pitchFamily="49" charset="0"/>
              </a:rPr>
              <a:t>;</a:t>
            </a:r>
          </a:p>
          <a:p>
            <a:pPr marL="0" indent="0">
              <a:buNone/>
            </a:pP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smtClean="0">
                <a:latin typeface="Consolas" pitchFamily="49" charset="0"/>
                <a:cs typeface="Consolas" pitchFamily="49" charset="0"/>
              </a:rPr>
              <a:t>  global </a:t>
            </a:r>
            <a:r>
              <a:rPr lang="en-US" sz="2400" dirty="0">
                <a:latin typeface="Consolas" pitchFamily="49" charset="0"/>
                <a:cs typeface="Consolas" pitchFamily="49" charset="0"/>
              </a:rPr>
              <a:t>= "Goodbye";</a:t>
            </a:r>
          </a:p>
          <a:p>
            <a:pPr marL="0" indent="0">
              <a:buNone/>
            </a:pP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window.global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global</a:t>
            </a:r>
            <a:r>
              <a:rPr lang="en-US" sz="2400" dirty="0" smtClean="0">
                <a:latin typeface="Consolas" pitchFamily="49" charset="0"/>
                <a:cs typeface="Consolas" pitchFamily="49" charset="0"/>
              </a:rPr>
              <a:t>;</a:t>
            </a:r>
          </a:p>
          <a:p>
            <a:pPr marL="0" indent="0">
              <a:buNone/>
            </a:pPr>
            <a:r>
              <a:rPr lang="en-US" sz="2400" dirty="0" smtClean="0">
                <a:solidFill>
                  <a:srgbClr val="00B050"/>
                </a:solidFill>
                <a:latin typeface="Consolas" pitchFamily="49" charset="0"/>
                <a:cs typeface="Consolas" pitchFamily="49" charset="0"/>
              </a:rPr>
              <a:t>}).call(this);</a:t>
            </a:r>
            <a:endParaRPr lang="en-US" sz="24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4" name="Text Placeholder 3"/>
          <p:cNvSpPr>
            <a:spLocks noGrp="1"/>
          </p:cNvSpPr>
          <p:nvPr>
            <p:ph type="body" idx="1"/>
          </p:nvPr>
        </p:nvSpPr>
        <p:spPr/>
        <p:txBody>
          <a:bodyPr>
            <a:normAutofit/>
          </a:bodyPr>
          <a:lstStyle/>
          <a:p>
            <a:r>
              <a:rPr lang="en-US" sz="2400" b="1"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Use CoffeeScript</a:t>
            </a:r>
            <a:endParaRPr lang="en-US" dirty="0"/>
          </a:p>
        </p:txBody>
      </p:sp>
      <p:sp>
        <p:nvSpPr>
          <p:cNvPr id="3" name="Text Placeholder 2"/>
          <p:cNvSpPr>
            <a:spLocks noGrp="1"/>
          </p:cNvSpPr>
          <p:nvPr>
            <p:ph type="body"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Tree>
    <p:extLst>
      <p:ext uri="{BB962C8B-B14F-4D97-AF65-F5344CB8AC3E}">
        <p14:creationId xmlns:p14="http://schemas.microsoft.com/office/powerpoint/2010/main" val="97800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sz="3600" b="1" dirty="0" err="1" smtClean="0">
                <a:latin typeface="Consolas" pitchFamily="49" charset="0"/>
                <a:cs typeface="Consolas" pitchFamily="49" charset="0"/>
              </a:rPr>
              <a:t>arr</a:t>
            </a:r>
            <a:r>
              <a:rPr lang="en-US" sz="3600" b="1" dirty="0" smtClean="0">
                <a:latin typeface="Consolas" pitchFamily="49" charset="0"/>
                <a:cs typeface="Consolas" pitchFamily="49" charset="0"/>
              </a:rPr>
              <a:t> = new Array(4, 8, 15, 16);</a:t>
            </a:r>
          </a:p>
          <a:p>
            <a:pPr marL="0" indent="0">
              <a:buNone/>
            </a:pPr>
            <a:r>
              <a:rPr lang="en-US" sz="3600" b="1" dirty="0" err="1" smtClean="0">
                <a:latin typeface="Consolas" pitchFamily="49" charset="0"/>
                <a:cs typeface="Consolas" pitchFamily="49" charset="0"/>
              </a:rPr>
              <a:t>arr</a:t>
            </a:r>
            <a:r>
              <a:rPr lang="en-US" sz="3600" b="1" dirty="0" smtClean="0">
                <a:latin typeface="Consolas" pitchFamily="49" charset="0"/>
                <a:cs typeface="Consolas" pitchFamily="49" charset="0"/>
              </a:rPr>
              <a:t>[4] = 23;</a:t>
            </a:r>
          </a:p>
          <a:p>
            <a:pPr marL="0" indent="0">
              <a:buNone/>
            </a:pPr>
            <a:r>
              <a:rPr lang="en-US" sz="3600" b="1" dirty="0" err="1" smtClean="0">
                <a:latin typeface="Consolas" pitchFamily="49" charset="0"/>
                <a:cs typeface="Consolas" pitchFamily="49" charset="0"/>
              </a:rPr>
              <a:t>arr</a:t>
            </a:r>
            <a:r>
              <a:rPr lang="en-US" sz="3600" b="1" dirty="0" smtClean="0">
                <a:latin typeface="Consolas" pitchFamily="49" charset="0"/>
                <a:cs typeface="Consolas" pitchFamily="49" charset="0"/>
              </a:rPr>
              <a:t>[5] = 42;</a:t>
            </a:r>
          </a:p>
          <a:p>
            <a:pPr marL="0" indent="0">
              <a:buNone/>
            </a:pPr>
            <a:r>
              <a:rPr lang="en-US" sz="3600" b="1" dirty="0" smtClean="0">
                <a:latin typeface="Consolas" pitchFamily="49" charset="0"/>
                <a:cs typeface="Consolas" pitchFamily="49" charset="0"/>
              </a:rPr>
              <a:t>for (</a:t>
            </a:r>
            <a:r>
              <a:rPr lang="en-US" sz="3600" b="1" dirty="0" err="1" smtClean="0">
                <a:latin typeface="Consolas" pitchFamily="49" charset="0"/>
                <a:cs typeface="Consolas" pitchFamily="49" charset="0"/>
              </a:rPr>
              <a:t>i</a:t>
            </a:r>
            <a:r>
              <a:rPr lang="en-US" sz="3600" b="1" dirty="0" smtClean="0">
                <a:latin typeface="Consolas" pitchFamily="49" charset="0"/>
                <a:cs typeface="Consolas" pitchFamily="49" charset="0"/>
              </a:rPr>
              <a:t> = 0; </a:t>
            </a:r>
            <a:r>
              <a:rPr lang="en-US" sz="3600" b="1" dirty="0" err="1" smtClean="0">
                <a:latin typeface="Consolas" pitchFamily="49" charset="0"/>
                <a:cs typeface="Consolas" pitchFamily="49" charset="0"/>
              </a:rPr>
              <a:t>i</a:t>
            </a:r>
            <a:r>
              <a:rPr lang="en-US" sz="3600" b="1" dirty="0" smtClean="0">
                <a:latin typeface="Consolas" pitchFamily="49" charset="0"/>
                <a:cs typeface="Consolas" pitchFamily="49" charset="0"/>
              </a:rPr>
              <a:t> &lt; </a:t>
            </a:r>
            <a:r>
              <a:rPr lang="en-US" sz="3600" b="1" dirty="0" err="1" smtClean="0">
                <a:latin typeface="Consolas" pitchFamily="49" charset="0"/>
                <a:cs typeface="Consolas" pitchFamily="49" charset="0"/>
              </a:rPr>
              <a:t>arr.length</a:t>
            </a:r>
            <a:r>
              <a:rPr lang="en-US" sz="3600" b="1" dirty="0" smtClean="0">
                <a:latin typeface="Consolas" pitchFamily="49" charset="0"/>
                <a:cs typeface="Consolas" pitchFamily="49" charset="0"/>
              </a:rPr>
              <a:t>; </a:t>
            </a:r>
            <a:r>
              <a:rPr lang="en-US" sz="3600" b="1" dirty="0" err="1" smtClean="0">
                <a:latin typeface="Consolas" pitchFamily="49" charset="0"/>
                <a:cs typeface="Consolas" pitchFamily="49" charset="0"/>
              </a:rPr>
              <a:t>i</a:t>
            </a:r>
            <a:r>
              <a:rPr lang="en-US" sz="3600" b="1" dirty="0" smtClean="0">
                <a:latin typeface="Consolas" pitchFamily="49" charset="0"/>
                <a:cs typeface="Consolas" pitchFamily="49" charset="0"/>
              </a:rPr>
              <a:t>++) </a:t>
            </a:r>
          </a:p>
          <a:p>
            <a:pPr marL="0" indent="0">
              <a:buNone/>
            </a:pPr>
            <a:r>
              <a:rPr lang="en-US" sz="3600" b="1" dirty="0" smtClean="0">
                <a:latin typeface="Consolas" pitchFamily="49" charset="0"/>
                <a:cs typeface="Consolas" pitchFamily="49" charset="0"/>
              </a:rPr>
              <a:t>{</a:t>
            </a:r>
          </a:p>
          <a:p>
            <a:pPr marL="0" indent="0">
              <a:buNone/>
            </a:pPr>
            <a:r>
              <a:rPr lang="en-US" sz="3600" b="1" dirty="0" smtClean="0">
                <a:latin typeface="Consolas" pitchFamily="49" charset="0"/>
                <a:cs typeface="Consolas" pitchFamily="49" charset="0"/>
              </a:rPr>
              <a:t>	</a:t>
            </a:r>
            <a:r>
              <a:rPr lang="en-US" sz="3600" b="1" dirty="0" err="1" smtClean="0">
                <a:latin typeface="Consolas" pitchFamily="49" charset="0"/>
                <a:cs typeface="Consolas" pitchFamily="49" charset="0"/>
              </a:rPr>
              <a:t>enterLottoNum</a:t>
            </a:r>
            <a:r>
              <a:rPr lang="en-US" sz="3600" b="1" dirty="0" smtClean="0">
                <a:latin typeface="Consolas" pitchFamily="49" charset="0"/>
                <a:cs typeface="Consolas" pitchFamily="49" charset="0"/>
              </a:rPr>
              <a:t>(</a:t>
            </a:r>
            <a:r>
              <a:rPr lang="en-US" sz="3600" b="1" dirty="0" err="1" smtClean="0">
                <a:latin typeface="Consolas" pitchFamily="49" charset="0"/>
                <a:cs typeface="Consolas" pitchFamily="49" charset="0"/>
              </a:rPr>
              <a:t>arr</a:t>
            </a:r>
            <a:r>
              <a:rPr lang="en-US" sz="3600" b="1" dirty="0" smtClean="0">
                <a:latin typeface="Consolas" pitchFamily="49" charset="0"/>
                <a:cs typeface="Consolas" pitchFamily="49" charset="0"/>
              </a:rPr>
              <a:t>[</a:t>
            </a:r>
            <a:r>
              <a:rPr lang="en-US" sz="3600" b="1" dirty="0" err="1" smtClean="0">
                <a:latin typeface="Consolas" pitchFamily="49" charset="0"/>
                <a:cs typeface="Consolas" pitchFamily="49" charset="0"/>
              </a:rPr>
              <a:t>i</a:t>
            </a:r>
            <a:r>
              <a:rPr lang="en-US" sz="3600" b="1" dirty="0" smtClean="0">
                <a:latin typeface="Consolas" pitchFamily="49" charset="0"/>
                <a:cs typeface="Consolas" pitchFamily="49" charset="0"/>
              </a:rPr>
              <a:t>]);</a:t>
            </a:r>
          </a:p>
          <a:p>
            <a:pPr marL="0" indent="0">
              <a:buNone/>
            </a:pPr>
            <a:r>
              <a:rPr lang="en-US" sz="3600" b="1" dirty="0" smtClean="0">
                <a:latin typeface="Consolas" pitchFamily="49" charset="0"/>
                <a:cs typeface="Consolas" pitchFamily="49" charset="0"/>
              </a:rPr>
              <a:t>}</a:t>
            </a:r>
            <a:endParaRPr lang="en-US" sz="3600" b="1" dirty="0">
              <a:latin typeface="Consolas" pitchFamily="49" charset="0"/>
              <a:cs typeface="Consolas" pitchFamily="49" charset="0"/>
            </a:endParaRPr>
          </a:p>
        </p:txBody>
      </p:sp>
    </p:spTree>
    <p:extLst>
      <p:ext uri="{BB962C8B-B14F-4D97-AF65-F5344CB8AC3E}">
        <p14:creationId xmlns:p14="http://schemas.microsoft.com/office/powerpoint/2010/main" val="100996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sz="3600" b="1" dirty="0" err="1" smtClean="0">
                <a:latin typeface="Consolas" pitchFamily="49" charset="0"/>
                <a:cs typeface="Consolas" pitchFamily="49" charset="0"/>
              </a:rPr>
              <a:t>var</a:t>
            </a:r>
            <a:r>
              <a:rPr lang="en-US" sz="3600" b="1" dirty="0" smtClean="0">
                <a:latin typeface="Consolas" pitchFamily="49" charset="0"/>
                <a:cs typeface="Consolas" pitchFamily="49" charset="0"/>
              </a:rPr>
              <a:t> </a:t>
            </a:r>
            <a:r>
              <a:rPr lang="en-US" sz="3600" b="1" dirty="0" err="1" smtClean="0">
                <a:latin typeface="Consolas" pitchFamily="49" charset="0"/>
                <a:cs typeface="Consolas" pitchFamily="49" charset="0"/>
              </a:rPr>
              <a:t>arr</a:t>
            </a:r>
            <a:r>
              <a:rPr lang="en-US" sz="3600" b="1" dirty="0" smtClean="0">
                <a:latin typeface="Consolas" pitchFamily="49" charset="0"/>
                <a:cs typeface="Consolas" pitchFamily="49" charset="0"/>
              </a:rPr>
              <a:t> = [4, 8, 15, 16, 23, 42];</a:t>
            </a:r>
          </a:p>
          <a:p>
            <a:pPr marL="0" indent="0">
              <a:buNone/>
            </a:pPr>
            <a:r>
              <a:rPr lang="en-US" sz="3600" b="1" dirty="0" smtClean="0">
                <a:latin typeface="Consolas" pitchFamily="49" charset="0"/>
                <a:cs typeface="Consolas" pitchFamily="49" charset="0"/>
              </a:rPr>
              <a:t>for (</a:t>
            </a:r>
            <a:r>
              <a:rPr lang="en-US" sz="3600" b="1" dirty="0" err="1" smtClean="0">
                <a:latin typeface="Consolas" pitchFamily="49" charset="0"/>
                <a:cs typeface="Consolas" pitchFamily="49" charset="0"/>
              </a:rPr>
              <a:t>var</a:t>
            </a:r>
            <a:r>
              <a:rPr lang="en-US" sz="3600" b="1" dirty="0" smtClean="0">
                <a:latin typeface="Consolas" pitchFamily="49" charset="0"/>
                <a:cs typeface="Consolas" pitchFamily="49" charset="0"/>
              </a:rPr>
              <a:t> </a:t>
            </a:r>
            <a:r>
              <a:rPr lang="en-US" sz="3600" b="1" dirty="0" err="1" smtClean="0">
                <a:latin typeface="Consolas" pitchFamily="49" charset="0"/>
                <a:cs typeface="Consolas" pitchFamily="49" charset="0"/>
              </a:rPr>
              <a:t>i</a:t>
            </a:r>
            <a:r>
              <a:rPr lang="en-US" sz="3600" b="1" dirty="0" smtClean="0">
                <a:latin typeface="Consolas" pitchFamily="49" charset="0"/>
                <a:cs typeface="Consolas" pitchFamily="49" charset="0"/>
              </a:rPr>
              <a:t> = 0; </a:t>
            </a:r>
            <a:r>
              <a:rPr lang="en-US" sz="3600" b="1" dirty="0" err="1" smtClean="0">
                <a:latin typeface="Consolas" pitchFamily="49" charset="0"/>
                <a:cs typeface="Consolas" pitchFamily="49" charset="0"/>
              </a:rPr>
              <a:t>i</a:t>
            </a:r>
            <a:r>
              <a:rPr lang="en-US" sz="3600" b="1" dirty="0" smtClean="0">
                <a:latin typeface="Consolas" pitchFamily="49" charset="0"/>
                <a:cs typeface="Consolas" pitchFamily="49" charset="0"/>
              </a:rPr>
              <a:t> &lt; </a:t>
            </a:r>
            <a:r>
              <a:rPr lang="en-US" sz="3600" b="1" dirty="0" err="1" smtClean="0">
                <a:latin typeface="Consolas" pitchFamily="49" charset="0"/>
                <a:cs typeface="Consolas" pitchFamily="49" charset="0"/>
              </a:rPr>
              <a:t>arr.length</a:t>
            </a:r>
            <a:r>
              <a:rPr lang="en-US" sz="3600" b="1" dirty="0" smtClean="0">
                <a:latin typeface="Consolas" pitchFamily="49" charset="0"/>
                <a:cs typeface="Consolas" pitchFamily="49" charset="0"/>
              </a:rPr>
              <a:t>; </a:t>
            </a:r>
            <a:r>
              <a:rPr lang="en-US" sz="3600" b="1" dirty="0" smtClean="0">
                <a:latin typeface="Consolas" pitchFamily="49" charset="0"/>
                <a:cs typeface="Consolas" pitchFamily="49" charset="0"/>
              </a:rPr>
              <a:t>	 </a:t>
            </a:r>
            <a:r>
              <a:rPr lang="en-US" sz="3600" b="1" dirty="0" err="1" smtClean="0">
                <a:latin typeface="Consolas" pitchFamily="49" charset="0"/>
                <a:cs typeface="Consolas" pitchFamily="49" charset="0"/>
              </a:rPr>
              <a:t>i</a:t>
            </a:r>
            <a:r>
              <a:rPr lang="en-US" sz="3600" b="1" dirty="0" smtClean="0">
                <a:latin typeface="Consolas" pitchFamily="49" charset="0"/>
                <a:cs typeface="Consolas" pitchFamily="49" charset="0"/>
              </a:rPr>
              <a:t>++) {</a:t>
            </a:r>
          </a:p>
          <a:p>
            <a:pPr marL="0" indent="0">
              <a:buNone/>
            </a:pPr>
            <a:r>
              <a:rPr lang="en-US" sz="3600" b="1" dirty="0" smtClean="0">
                <a:latin typeface="Consolas" pitchFamily="49" charset="0"/>
                <a:cs typeface="Consolas" pitchFamily="49" charset="0"/>
              </a:rPr>
              <a:t>	</a:t>
            </a:r>
            <a:r>
              <a:rPr lang="en-US" sz="3600" b="1" dirty="0" err="1" smtClean="0">
                <a:latin typeface="Consolas" pitchFamily="49" charset="0"/>
                <a:cs typeface="Consolas" pitchFamily="49" charset="0"/>
              </a:rPr>
              <a:t>enterLottoNum</a:t>
            </a:r>
            <a:r>
              <a:rPr lang="en-US" sz="3600" b="1" dirty="0" smtClean="0">
                <a:latin typeface="Consolas" pitchFamily="49" charset="0"/>
                <a:cs typeface="Consolas" pitchFamily="49" charset="0"/>
              </a:rPr>
              <a:t>(</a:t>
            </a:r>
            <a:r>
              <a:rPr lang="en-US" sz="3600" b="1" dirty="0" err="1" smtClean="0">
                <a:latin typeface="Consolas" pitchFamily="49" charset="0"/>
                <a:cs typeface="Consolas" pitchFamily="49" charset="0"/>
              </a:rPr>
              <a:t>arr</a:t>
            </a:r>
            <a:r>
              <a:rPr lang="en-US" sz="3600" b="1" dirty="0" smtClean="0">
                <a:latin typeface="Consolas" pitchFamily="49" charset="0"/>
                <a:cs typeface="Consolas" pitchFamily="49" charset="0"/>
              </a:rPr>
              <a:t>[</a:t>
            </a:r>
            <a:r>
              <a:rPr lang="en-US" sz="3600" b="1" dirty="0" err="1" smtClean="0">
                <a:latin typeface="Consolas" pitchFamily="49" charset="0"/>
                <a:cs typeface="Consolas" pitchFamily="49" charset="0"/>
              </a:rPr>
              <a:t>i</a:t>
            </a:r>
            <a:r>
              <a:rPr lang="en-US" sz="3600" b="1" dirty="0" smtClean="0">
                <a:latin typeface="Consolas" pitchFamily="49" charset="0"/>
                <a:cs typeface="Consolas" pitchFamily="49" charset="0"/>
              </a:rPr>
              <a:t>]);</a:t>
            </a:r>
          </a:p>
          <a:p>
            <a:pPr marL="0" indent="0">
              <a:buNone/>
            </a:pPr>
            <a:r>
              <a:rPr lang="en-US" sz="3600" b="1" dirty="0" smtClean="0">
                <a:latin typeface="Consolas" pitchFamily="49" charset="0"/>
                <a:cs typeface="Consolas" pitchFamily="49" charset="0"/>
              </a:rPr>
              <a:t>}</a:t>
            </a:r>
            <a:endParaRPr lang="en-US" sz="3600" b="1" dirty="0">
              <a:latin typeface="Consolas" pitchFamily="49" charset="0"/>
              <a:cs typeface="Consolas" pitchFamily="49" charset="0"/>
            </a:endParaRPr>
          </a:p>
        </p:txBody>
      </p:sp>
    </p:spTree>
    <p:extLst>
      <p:ext uri="{BB962C8B-B14F-4D97-AF65-F5344CB8AC3E}">
        <p14:creationId xmlns:p14="http://schemas.microsoft.com/office/powerpoint/2010/main" val="2698655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sz="3600" b="1" dirty="0" err="1">
                <a:latin typeface="Consolas" pitchFamily="49" charset="0"/>
                <a:cs typeface="Consolas" pitchFamily="49" charset="0"/>
              </a:rPr>
              <a:t>var</a:t>
            </a:r>
            <a:r>
              <a:rPr lang="en-US" sz="3600" b="1" dirty="0">
                <a:latin typeface="Consolas" pitchFamily="49" charset="0"/>
                <a:cs typeface="Consolas" pitchFamily="49" charset="0"/>
              </a:rPr>
              <a:t> </a:t>
            </a:r>
            <a:r>
              <a:rPr lang="en-US" sz="3600" b="1" dirty="0" err="1">
                <a:latin typeface="Consolas" pitchFamily="49" charset="0"/>
                <a:cs typeface="Consolas" pitchFamily="49" charset="0"/>
              </a:rPr>
              <a:t>arr</a:t>
            </a:r>
            <a:r>
              <a:rPr lang="en-US" sz="3600" b="1" dirty="0">
                <a:latin typeface="Consolas" pitchFamily="49" charset="0"/>
                <a:cs typeface="Consolas" pitchFamily="49" charset="0"/>
              </a:rPr>
              <a:t>, </a:t>
            </a:r>
            <a:r>
              <a:rPr lang="en-US" sz="3600" b="1" dirty="0" err="1">
                <a:latin typeface="Consolas" pitchFamily="49" charset="0"/>
                <a:cs typeface="Consolas" pitchFamily="49" charset="0"/>
              </a:rPr>
              <a:t>num</a:t>
            </a:r>
            <a:r>
              <a:rPr lang="en-US" sz="3600" b="1" dirty="0">
                <a:latin typeface="Consolas" pitchFamily="49" charset="0"/>
                <a:cs typeface="Consolas" pitchFamily="49" charset="0"/>
              </a:rPr>
              <a:t>, _</a:t>
            </a:r>
            <a:r>
              <a:rPr lang="en-US" sz="3600" b="1" dirty="0" err="1">
                <a:latin typeface="Consolas" pitchFamily="49" charset="0"/>
                <a:cs typeface="Consolas" pitchFamily="49" charset="0"/>
              </a:rPr>
              <a:t>i</a:t>
            </a:r>
            <a:r>
              <a:rPr lang="en-US" sz="3600" b="1" dirty="0">
                <a:latin typeface="Consolas" pitchFamily="49" charset="0"/>
                <a:cs typeface="Consolas" pitchFamily="49" charset="0"/>
              </a:rPr>
              <a:t>, _</a:t>
            </a:r>
            <a:r>
              <a:rPr lang="en-US" sz="3600" b="1" dirty="0" err="1">
                <a:latin typeface="Consolas" pitchFamily="49" charset="0"/>
                <a:cs typeface="Consolas" pitchFamily="49" charset="0"/>
              </a:rPr>
              <a:t>len</a:t>
            </a:r>
            <a:r>
              <a:rPr lang="en-US" sz="3600" b="1" dirty="0">
                <a:latin typeface="Consolas" pitchFamily="49" charset="0"/>
                <a:cs typeface="Consolas" pitchFamily="49" charset="0"/>
              </a:rPr>
              <a:t>;</a:t>
            </a:r>
          </a:p>
          <a:p>
            <a:pPr marL="0" indent="0">
              <a:buNone/>
            </a:pPr>
            <a:r>
              <a:rPr lang="en-US" sz="3600" b="1" dirty="0" err="1">
                <a:latin typeface="Consolas" pitchFamily="49" charset="0"/>
                <a:cs typeface="Consolas" pitchFamily="49" charset="0"/>
              </a:rPr>
              <a:t>arr</a:t>
            </a:r>
            <a:r>
              <a:rPr lang="en-US" sz="3600" b="1" dirty="0">
                <a:latin typeface="Consolas" pitchFamily="49" charset="0"/>
                <a:cs typeface="Consolas" pitchFamily="49" charset="0"/>
              </a:rPr>
              <a:t> = [4, 8, 15, 16, 23, 42];</a:t>
            </a:r>
          </a:p>
          <a:p>
            <a:pPr marL="0" indent="0">
              <a:buNone/>
            </a:pPr>
            <a:r>
              <a:rPr lang="en-US" sz="3600" b="1" dirty="0">
                <a:latin typeface="Consolas" pitchFamily="49" charset="0"/>
                <a:cs typeface="Consolas" pitchFamily="49" charset="0"/>
              </a:rPr>
              <a:t>for (_</a:t>
            </a:r>
            <a:r>
              <a:rPr lang="en-US" sz="3600" b="1" dirty="0" err="1">
                <a:latin typeface="Consolas" pitchFamily="49" charset="0"/>
                <a:cs typeface="Consolas" pitchFamily="49" charset="0"/>
              </a:rPr>
              <a:t>i</a:t>
            </a:r>
            <a:r>
              <a:rPr lang="en-US" sz="3600" b="1" dirty="0">
                <a:latin typeface="Consolas" pitchFamily="49" charset="0"/>
                <a:cs typeface="Consolas" pitchFamily="49" charset="0"/>
              </a:rPr>
              <a:t> = 0, _</a:t>
            </a:r>
            <a:r>
              <a:rPr lang="en-US" sz="3600" b="1" dirty="0" err="1">
                <a:latin typeface="Consolas" pitchFamily="49" charset="0"/>
                <a:cs typeface="Consolas" pitchFamily="49" charset="0"/>
              </a:rPr>
              <a:t>len</a:t>
            </a:r>
            <a:r>
              <a:rPr lang="en-US" sz="3600" b="1" dirty="0">
                <a:latin typeface="Consolas" pitchFamily="49" charset="0"/>
                <a:cs typeface="Consolas" pitchFamily="49" charset="0"/>
              </a:rPr>
              <a:t> = </a:t>
            </a:r>
            <a:r>
              <a:rPr lang="en-US" sz="3600" b="1" dirty="0" err="1">
                <a:latin typeface="Consolas" pitchFamily="49" charset="0"/>
                <a:cs typeface="Consolas" pitchFamily="49" charset="0"/>
              </a:rPr>
              <a:t>arr.length</a:t>
            </a:r>
            <a:r>
              <a:rPr lang="en-US" sz="3600" b="1" dirty="0">
                <a:latin typeface="Consolas" pitchFamily="49" charset="0"/>
                <a:cs typeface="Consolas" pitchFamily="49" charset="0"/>
              </a:rPr>
              <a:t>; </a:t>
            </a:r>
            <a:endParaRPr lang="en-US" sz="3600" b="1" dirty="0" smtClean="0">
              <a:latin typeface="Consolas" pitchFamily="49" charset="0"/>
              <a:cs typeface="Consolas" pitchFamily="49" charset="0"/>
            </a:endParaRPr>
          </a:p>
          <a:p>
            <a:pPr marL="0" indent="0">
              <a:buNone/>
            </a:pPr>
            <a:r>
              <a:rPr lang="en-US" sz="3600" b="1" dirty="0" smtClean="0">
                <a:latin typeface="Consolas" pitchFamily="49" charset="0"/>
                <a:cs typeface="Consolas" pitchFamily="49" charset="0"/>
              </a:rPr>
              <a:t>	 _</a:t>
            </a:r>
            <a:r>
              <a:rPr lang="en-US" sz="3600" b="1" dirty="0" err="1">
                <a:latin typeface="Consolas" pitchFamily="49" charset="0"/>
                <a:cs typeface="Consolas" pitchFamily="49" charset="0"/>
              </a:rPr>
              <a:t>i</a:t>
            </a:r>
            <a:r>
              <a:rPr lang="en-US" sz="3600" b="1" dirty="0">
                <a:latin typeface="Consolas" pitchFamily="49" charset="0"/>
                <a:cs typeface="Consolas" pitchFamily="49" charset="0"/>
              </a:rPr>
              <a:t> &lt; _</a:t>
            </a:r>
            <a:r>
              <a:rPr lang="en-US" sz="3600" b="1" dirty="0" err="1">
                <a:latin typeface="Consolas" pitchFamily="49" charset="0"/>
                <a:cs typeface="Consolas" pitchFamily="49" charset="0"/>
              </a:rPr>
              <a:t>len</a:t>
            </a:r>
            <a:r>
              <a:rPr lang="en-US" sz="3600" b="1" dirty="0">
                <a:latin typeface="Consolas" pitchFamily="49" charset="0"/>
                <a:cs typeface="Consolas" pitchFamily="49" charset="0"/>
              </a:rPr>
              <a:t>; _</a:t>
            </a:r>
            <a:r>
              <a:rPr lang="en-US" sz="3600" b="1" dirty="0" err="1">
                <a:latin typeface="Consolas" pitchFamily="49" charset="0"/>
                <a:cs typeface="Consolas" pitchFamily="49" charset="0"/>
              </a:rPr>
              <a:t>i</a:t>
            </a:r>
            <a:r>
              <a:rPr lang="en-US" sz="3600" b="1" dirty="0">
                <a:latin typeface="Consolas" pitchFamily="49" charset="0"/>
                <a:cs typeface="Consolas" pitchFamily="49" charset="0"/>
              </a:rPr>
              <a:t>++) {</a:t>
            </a:r>
          </a:p>
          <a:p>
            <a:pPr marL="0" indent="0">
              <a:buNone/>
            </a:pPr>
            <a:r>
              <a:rPr lang="en-US" sz="3600" b="1" dirty="0">
                <a:latin typeface="Consolas" pitchFamily="49" charset="0"/>
                <a:cs typeface="Consolas" pitchFamily="49" charset="0"/>
              </a:rPr>
              <a:t>  </a:t>
            </a:r>
            <a:r>
              <a:rPr lang="en-US" sz="3600" b="1" dirty="0" err="1">
                <a:latin typeface="Consolas" pitchFamily="49" charset="0"/>
                <a:cs typeface="Consolas" pitchFamily="49" charset="0"/>
              </a:rPr>
              <a:t>num</a:t>
            </a:r>
            <a:r>
              <a:rPr lang="en-US" sz="3600" b="1" dirty="0">
                <a:latin typeface="Consolas" pitchFamily="49" charset="0"/>
                <a:cs typeface="Consolas" pitchFamily="49" charset="0"/>
              </a:rPr>
              <a:t> = </a:t>
            </a:r>
            <a:r>
              <a:rPr lang="en-US" sz="3600" b="1" dirty="0" err="1">
                <a:latin typeface="Consolas" pitchFamily="49" charset="0"/>
                <a:cs typeface="Consolas" pitchFamily="49" charset="0"/>
              </a:rPr>
              <a:t>arr</a:t>
            </a:r>
            <a:r>
              <a:rPr lang="en-US" sz="3600" b="1" dirty="0">
                <a:latin typeface="Consolas" pitchFamily="49" charset="0"/>
                <a:cs typeface="Consolas" pitchFamily="49" charset="0"/>
              </a:rPr>
              <a:t>[_</a:t>
            </a:r>
            <a:r>
              <a:rPr lang="en-US" sz="3600" b="1" dirty="0" err="1">
                <a:latin typeface="Consolas" pitchFamily="49" charset="0"/>
                <a:cs typeface="Consolas" pitchFamily="49" charset="0"/>
              </a:rPr>
              <a:t>i</a:t>
            </a:r>
            <a:r>
              <a:rPr lang="en-US" sz="3600" b="1" dirty="0">
                <a:latin typeface="Consolas" pitchFamily="49" charset="0"/>
                <a:cs typeface="Consolas" pitchFamily="49" charset="0"/>
              </a:rPr>
              <a:t>];</a:t>
            </a:r>
          </a:p>
          <a:p>
            <a:pPr marL="0" indent="0">
              <a:buNone/>
            </a:pPr>
            <a:r>
              <a:rPr lang="en-US" sz="3600" b="1" dirty="0">
                <a:latin typeface="Consolas" pitchFamily="49" charset="0"/>
                <a:cs typeface="Consolas" pitchFamily="49" charset="0"/>
              </a:rPr>
              <a:t>  </a:t>
            </a:r>
            <a:r>
              <a:rPr lang="en-US" sz="3600" b="1" dirty="0" err="1">
                <a:latin typeface="Consolas" pitchFamily="49" charset="0"/>
                <a:cs typeface="Consolas" pitchFamily="49" charset="0"/>
              </a:rPr>
              <a:t>enterLottoNum</a:t>
            </a:r>
            <a:r>
              <a:rPr lang="en-US" sz="3600" b="1" dirty="0">
                <a:latin typeface="Consolas" pitchFamily="49" charset="0"/>
                <a:cs typeface="Consolas" pitchFamily="49" charset="0"/>
              </a:rPr>
              <a:t>(</a:t>
            </a:r>
            <a:r>
              <a:rPr lang="en-US" sz="3600" b="1" dirty="0" err="1">
                <a:latin typeface="Consolas" pitchFamily="49" charset="0"/>
                <a:cs typeface="Consolas" pitchFamily="49" charset="0"/>
              </a:rPr>
              <a:t>num</a:t>
            </a:r>
            <a:r>
              <a:rPr lang="en-US" sz="3600" b="1" dirty="0">
                <a:latin typeface="Consolas" pitchFamily="49" charset="0"/>
                <a:cs typeface="Consolas" pitchFamily="49" charset="0"/>
              </a:rPr>
              <a:t>);</a:t>
            </a:r>
          </a:p>
          <a:p>
            <a:pPr marL="0" indent="0">
              <a:buNone/>
            </a:pPr>
            <a:r>
              <a:rPr lang="en-US" sz="3600" b="1" dirty="0">
                <a:latin typeface="Consolas" pitchFamily="49" charset="0"/>
                <a:cs typeface="Consolas" pitchFamily="49" charset="0"/>
              </a:rPr>
              <a:t>}</a:t>
            </a:r>
          </a:p>
        </p:txBody>
      </p:sp>
    </p:spTree>
    <p:extLst>
      <p:ext uri="{BB962C8B-B14F-4D97-AF65-F5344CB8AC3E}">
        <p14:creationId xmlns:p14="http://schemas.microsoft.com/office/powerpoint/2010/main" val="3367709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make you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body"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Tree>
    <p:extLst>
      <p:ext uri="{BB962C8B-B14F-4D97-AF65-F5344CB8AC3E}">
        <p14:creationId xmlns:p14="http://schemas.microsoft.com/office/powerpoint/2010/main" val="33678084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5029200"/>
            <a:ext cx="8915400" cy="762000"/>
          </a:xfrm>
          <a:solidFill>
            <a:schemeClr val="bg2">
              <a:lumMod val="90000"/>
            </a:schemeClr>
          </a:solidFill>
        </p:spPr>
        <p:txBody>
          <a:bodyPr>
            <a:normAutofit/>
          </a:bodyPr>
          <a:lstStyle/>
          <a:p>
            <a:r>
              <a:rPr lang="en-US" dirty="0" smtClean="0">
                <a:solidFill>
                  <a:schemeClr val="tx1"/>
                </a:solidFill>
              </a:rPr>
              <a:t>the JavaScript Dialectic, Revisited</a:t>
            </a:r>
            <a:endParaRPr lang="en-US" dirty="0">
              <a:solidFill>
                <a:schemeClr val="tx1"/>
              </a:solidFill>
            </a:endParaRPr>
          </a:p>
        </p:txBody>
      </p:sp>
      <p:sp>
        <p:nvSpPr>
          <p:cNvPr id="4" name="Text Placeholder 2"/>
          <p:cNvSpPr>
            <a:spLocks noGrp="1"/>
          </p:cNvSpPr>
          <p:nvPr>
            <p:ph type="body" idx="1"/>
          </p:nvPr>
        </p:nvSpPr>
        <p:spPr>
          <a:xfrm>
            <a:off x="533400" y="4508499"/>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191125"/>
            <a:ext cx="7772400" cy="1362075"/>
          </a:xfrm>
        </p:spPr>
        <p:txBody>
          <a:bodyPr/>
          <a:lstStyle/>
          <a:p>
            <a:r>
              <a:rPr lang="en-US" dirty="0" smtClean="0"/>
              <a:t>Those Axioms</a:t>
            </a:r>
            <a:endParaRPr lang="en-US" dirty="0"/>
          </a:p>
        </p:txBody>
      </p:sp>
      <p:sp>
        <p:nvSpPr>
          <p:cNvPr id="3" name="Text Placeholder 2"/>
          <p:cNvSpPr>
            <a:spLocks noGrp="1"/>
          </p:cNvSpPr>
          <p:nvPr>
            <p:ph type="body" idx="1"/>
          </p:nvPr>
        </p:nvSpPr>
        <p:spPr>
          <a:xfrm>
            <a:off x="722312" y="3690938"/>
            <a:ext cx="8269287" cy="1500187"/>
          </a:xfrm>
        </p:spPr>
        <p:txBody>
          <a:bodyPr>
            <a:noAutofit/>
          </a:bodyPr>
          <a:lstStyle/>
          <a:p>
            <a:r>
              <a:rPr lang="en-US" sz="2400" dirty="0" smtClean="0"/>
              <a:t>Axiom #1 – It’s not a replacement for </a:t>
            </a:r>
            <a:r>
              <a:rPr lang="en-US" sz="2400" i="1" dirty="0" smtClean="0"/>
              <a:t>learning</a:t>
            </a:r>
            <a:r>
              <a:rPr lang="en-US" sz="2400" dirty="0" smtClean="0"/>
              <a:t> JavaScript</a:t>
            </a:r>
          </a:p>
          <a:p>
            <a:r>
              <a:rPr lang="en-US" sz="2400" dirty="0" smtClean="0"/>
              <a:t>Axiom</a:t>
            </a:r>
            <a:r>
              <a:rPr lang="en-US" sz="2400" baseline="0" dirty="0" smtClean="0"/>
              <a:t> #2 – It </a:t>
            </a:r>
            <a:r>
              <a:rPr lang="en-US" sz="2400" i="1" baseline="0" dirty="0" smtClean="0"/>
              <a:t>can</a:t>
            </a:r>
            <a:r>
              <a:rPr lang="en-US" sz="2400" baseline="0" dirty="0" smtClean="0"/>
              <a:t> make you a better </a:t>
            </a:r>
            <a:r>
              <a:rPr lang="en-US" sz="2400" i="1" baseline="0" dirty="0" smtClean="0"/>
              <a:t>JavaScript</a:t>
            </a:r>
            <a:r>
              <a:rPr lang="en-US" sz="2400" baseline="0" dirty="0" smtClean="0"/>
              <a:t> programmer</a:t>
            </a:r>
          </a:p>
          <a:p>
            <a:r>
              <a:rPr lang="en-US" sz="2400" baseline="0" dirty="0" smtClean="0"/>
              <a:t>Axiom #3 – </a:t>
            </a:r>
            <a:r>
              <a:rPr lang="en-US" sz="2400" dirty="0"/>
              <a:t>It’s not a replacement </a:t>
            </a:r>
            <a:r>
              <a:rPr lang="en-US" sz="2400" i="1" dirty="0"/>
              <a:t>for</a:t>
            </a:r>
            <a:r>
              <a:rPr lang="en-US" sz="2400" dirty="0"/>
              <a:t> </a:t>
            </a:r>
            <a:r>
              <a:rPr lang="en-US" sz="2400" dirty="0" smtClean="0"/>
              <a:t>JavaScript</a:t>
            </a:r>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Take a Ball</a:t>
            </a:r>
            <a:endParaRPr lang="en-US" sz="5400" dirty="0"/>
          </a:p>
        </p:txBody>
      </p:sp>
      <p:sp>
        <p:nvSpPr>
          <p:cNvPr id="3" name="Text Placeholder 2"/>
          <p:cNvSpPr>
            <a:spLocks noGrp="1"/>
          </p:cNvSpPr>
          <p:nvPr>
            <p:ph type="body" idx="1"/>
          </p:nvPr>
        </p:nvSpPr>
        <p:spPr/>
        <p:txBody>
          <a:bodyPr>
            <a:normAutofit fontScale="92500" lnSpcReduction="20000"/>
          </a:bodyPr>
          <a:lstStyle/>
          <a:p>
            <a:r>
              <a:rPr lang="en-US" sz="3200" dirty="0" smtClean="0"/>
              <a:t>As in, ball and chalk</a:t>
            </a:r>
          </a:p>
          <a:p>
            <a:r>
              <a:rPr lang="en-US" sz="3200" dirty="0" smtClean="0"/>
              <a:t>Rhymes with walk. </a:t>
            </a:r>
          </a:p>
          <a:p>
            <a:r>
              <a:rPr lang="en-US" sz="3200" dirty="0" smtClean="0"/>
              <a:t>Yeah, we’re about done here.</a:t>
            </a:r>
            <a:endParaRPr lang="en-US" sz="3200" dirty="0"/>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sz="4000" b="1" dirty="0">
                <a:solidFill>
                  <a:srgbClr val="00B050"/>
                </a:solidFill>
              </a:rPr>
              <a:t>Slides - </a:t>
            </a:r>
            <a:r>
              <a:rPr lang="en-US" sz="4000" b="1" u="sng" dirty="0" err="1">
                <a:solidFill>
                  <a:srgbClr val="00B050"/>
                </a:solidFill>
              </a:rPr>
              <a:t>pLWIMf</a:t>
            </a:r>
            <a:endParaRPr lang="en-US" sz="4000" b="1" u="sng" dirty="0">
              <a:solidFill>
                <a:srgbClr val="00B050"/>
              </a:solidFill>
            </a:endParaRPr>
          </a:p>
          <a:p>
            <a:pPr>
              <a:buFont typeface="Wingdings" pitchFamily="2" charset="2"/>
              <a:buChar char="ü"/>
            </a:pPr>
            <a:r>
              <a:rPr lang="en-US" dirty="0" smtClean="0"/>
              <a:t>CoffeeScript </a:t>
            </a:r>
            <a:r>
              <a:rPr lang="en-US" dirty="0"/>
              <a:t>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smtClean="0"/>
              <a:t>mQkdtp</a:t>
            </a:r>
            <a:endParaRPr lang="en-US" b="1" u="sng" dirty="0" smtClean="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4000" kern="1200" dirty="0" smtClean="0">
                <a:solidFill>
                  <a:schemeClr val="bg1">
                    <a:lumMod val="95000"/>
                  </a:schemeClr>
                </a:solidFill>
                <a:effectLst/>
              </a:rPr>
              <a:t>The JavaScript Dialectic</a:t>
            </a:r>
            <a:endParaRPr lang="en-US" sz="4000" dirty="0" smtClean="0"/>
          </a:p>
          <a:p>
            <a:r>
              <a:rPr lang="en-US" sz="4000" dirty="0" smtClean="0"/>
              <a:t>What?</a:t>
            </a:r>
          </a:p>
          <a:p>
            <a:pPr rtl="0" eaLnBrk="1" latinLnBrk="0" hangingPunct="1"/>
            <a:r>
              <a:rPr lang="en-US" sz="4000" kern="1200" dirty="0" smtClean="0">
                <a:solidFill>
                  <a:schemeClr val="bg1">
                    <a:lumMod val="95000"/>
                  </a:schemeClr>
                </a:solidFill>
                <a:effectLst/>
              </a:rPr>
              <a:t>Where?</a:t>
            </a:r>
            <a:endParaRPr lang="en-US" sz="4000" dirty="0" smtClean="0">
              <a:effectLst/>
            </a:endParaRPr>
          </a:p>
          <a:p>
            <a:pPr rtl="0" eaLnBrk="1" latinLnBrk="0" hangingPunct="1"/>
            <a:r>
              <a:rPr lang="en-US" sz="4000" kern="1200" dirty="0" smtClean="0">
                <a:solidFill>
                  <a:schemeClr val="bg1">
                    <a:lumMod val="95000"/>
                  </a:schemeClr>
                </a:solidFill>
                <a:effectLst/>
              </a:rPr>
              <a:t>How?</a:t>
            </a:r>
            <a:endParaRPr lang="en-US" sz="4000" dirty="0" smtClean="0">
              <a:effectLst/>
            </a:endParaRPr>
          </a:p>
          <a:p>
            <a:r>
              <a:rPr lang="en-US" sz="4000" dirty="0" smtClean="0"/>
              <a:t>Why</a:t>
            </a:r>
            <a:r>
              <a:rPr lang="en-US" sz="4000" baseline="0" dirty="0" smtClean="0"/>
              <a:t>?</a:t>
            </a:r>
            <a:endParaRPr lang="en-US" sz="4000" dirty="0" smtClean="0"/>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6511</TotalTime>
  <Words>6147</Words>
  <Application>Microsoft Office PowerPoint</Application>
  <PresentationFormat>On-screen Show (4:3)</PresentationFormat>
  <Paragraphs>721</Paragraphs>
  <Slides>67</Slides>
  <Notes>63</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PowerPoint Presentation</vt:lpstr>
      <vt:lpstr>PowerPoint Presentation</vt:lpstr>
      <vt:lpstr>PowerPoint Presentation</vt:lpstr>
      <vt:lpstr>CoffeeScript can make you a better JavaScript programmer </vt:lpstr>
      <vt:lpstr>PowerPoint Presentation</vt:lpstr>
      <vt:lpstr>PowerPoint Presentation</vt:lpstr>
      <vt:lpstr>Influencing JS.Next</vt:lpstr>
      <vt:lpstr>Whither JavaScript?</vt:lpstr>
      <vt:lpstr>It’s not a replacement for JavaScript</vt:lpstr>
      <vt:lpstr>the JavaScript Dialectic, Revisited</vt:lpstr>
      <vt:lpstr>Those Axioms</vt:lpstr>
      <vt:lpstr>Take a Ball</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137</cp:revision>
  <dcterms:created xsi:type="dcterms:W3CDTF">2011-10-20T19:45:11Z</dcterms:created>
  <dcterms:modified xsi:type="dcterms:W3CDTF">2011-10-26T13:07:53Z</dcterms:modified>
</cp:coreProperties>
</file>